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145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6ABE93-7D96-48B7-A4D0-41E1CCEF5792}" v="6" dt="2025-01-17T13:46:33.6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172F2-BE70-4B77-9BD2-DE024CC98630}" type="datetimeFigureOut">
              <a:rPr lang="en-GB" smtClean="0"/>
              <a:t>17/01/2025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89F775-E5CC-4016-8CCF-ACF65A179B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267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46DBA58-AE56-4A1A-B6A3-ECCE8A7D8C6F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203200" y="815975"/>
            <a:ext cx="7123113" cy="40068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5303" y="5066659"/>
            <a:ext cx="4902135" cy="482149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rtl="0" eaLnBrk="1" fontAlgn="b" latinLnBrk="0" hangingPunct="1"/>
            <a:r>
              <a:rPr lang="en-GB" sz="1200" b="1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Public note</a:t>
            </a:r>
          </a:p>
          <a:p>
            <a:pPr rtl="0" eaLnBrk="1" fontAlgn="b" latinLnBrk="0" hangingPunct="1"/>
            <a:endParaRPr lang="en-GB" sz="1200" b="1" i="0" u="none" strike="noStrike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592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F585E-7673-37FD-556E-C748D1028F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996F6D-A049-4D6A-AAD4-B9E08903B7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43682-989C-57F0-D4F7-F7D1FB7C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2AA9B-9D45-1CE7-45A2-9BE34336D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55A932-BD73-21FA-E1B2-708B7ECFD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774887-23E5-66C7-989C-593E3E72BB77}"/>
              </a:ext>
            </a:extLst>
          </p:cNvPr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9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B8404-8254-379E-9D7E-38305907B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E96C90-3E92-59E8-57B5-06C84740B2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273ABE-401C-AA6F-537B-EF98B33ED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36CA2-BA5E-F53D-3993-80F64B673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10E158-A643-D226-EE88-B387AA95D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137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DC685D-F39B-4867-6D58-6E9F20AAC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972B70-F056-4A46-40A5-3F72C6ADA5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4B660-804D-72C5-7C58-563688C94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1DAF6-FD0B-2FEA-6426-E2EBE7E6A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455DB8-9768-3220-93C1-E6A96C41A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399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with Picture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4800600"/>
            <a:ext cx="12192000" cy="2057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084483"/>
            <a:ext cx="11125200" cy="914400"/>
          </a:xfrm>
        </p:spPr>
        <p:txBody>
          <a:bodyPr anchor="b">
            <a:normAutofit/>
          </a:bodyPr>
          <a:lstStyle>
            <a:lvl1pPr algn="ctr">
              <a:defRPr sz="4400" spc="-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0"/>
          </p:nvPr>
        </p:nvSpPr>
        <p:spPr>
          <a:xfrm>
            <a:off x="1" y="1"/>
            <a:ext cx="402336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1"/>
          </p:nvPr>
        </p:nvSpPr>
        <p:spPr>
          <a:xfrm>
            <a:off x="4084320" y="1"/>
            <a:ext cx="402336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2"/>
          </p:nvPr>
        </p:nvSpPr>
        <p:spPr>
          <a:xfrm>
            <a:off x="8168640" y="1"/>
            <a:ext cx="402336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6043123"/>
            <a:ext cx="11125200" cy="5715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963097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Header"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483427"/>
            <a:ext cx="10515600" cy="2743200"/>
          </a:xfrm>
        </p:spPr>
        <p:txBody>
          <a:bodyPr anchor="b">
            <a:normAutofit/>
          </a:bodyPr>
          <a:lstStyle>
            <a:lvl1pPr algn="ctr">
              <a:defRPr sz="4400" spc="-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35025" y="5257800"/>
            <a:ext cx="105156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cap="all" spc="50" baseline="0">
                <a:solidFill>
                  <a:schemeClr val="bg1"/>
                </a:solidFill>
              </a:defRPr>
            </a:lvl1pPr>
            <a:lvl2pPr marL="365760" indent="0" algn="ctr">
              <a:buNone/>
              <a:defRPr sz="2000" cap="all" spc="50" baseline="0">
                <a:solidFill>
                  <a:schemeClr val="bg1"/>
                </a:solidFill>
              </a:defRPr>
            </a:lvl2pPr>
            <a:lvl3pPr algn="ctr">
              <a:defRPr sz="2000" cap="all" spc="50" baseline="0">
                <a:solidFill>
                  <a:schemeClr val="bg1"/>
                </a:solidFill>
              </a:defRPr>
            </a:lvl3pPr>
            <a:lvl4pPr algn="ctr">
              <a:defRPr sz="2000" cap="all" spc="50" baseline="0">
                <a:solidFill>
                  <a:schemeClr val="bg1"/>
                </a:solidFill>
              </a:defRPr>
            </a:lvl4pPr>
            <a:lvl5pPr algn="ctr">
              <a:defRPr sz="2000" cap="all" spc="5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83296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1812" y="1672934"/>
            <a:ext cx="3506788" cy="2880360"/>
          </a:xfrm>
        </p:spPr>
        <p:txBody>
          <a:bodyPr anchor="b">
            <a:normAutofit/>
          </a:bodyPr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352" y="457200"/>
            <a:ext cx="7242111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51812" y="4590288"/>
            <a:ext cx="3514564" cy="1581912"/>
          </a:xfrm>
        </p:spPr>
        <p:txBody>
          <a:bodyPr/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031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8153400" y="0"/>
            <a:ext cx="403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2813" y="1683327"/>
            <a:ext cx="3125787" cy="2877260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0" y="0"/>
            <a:ext cx="8101584" cy="6857999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32813" y="4591761"/>
            <a:ext cx="3125787" cy="1580440"/>
          </a:xfrm>
        </p:spPr>
        <p:txBody>
          <a:bodyPr/>
          <a:lstStyle>
            <a:lvl1pPr marL="0" indent="0">
              <a:spcBef>
                <a:spcPts val="8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5499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51"/>
            <a:ext cx="109728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728630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D9538-158E-2402-323F-0E17F07EC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647F3-4778-3F58-6236-1768AE54B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8DE766-3F60-EA20-141C-BD3BD7013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6A9BBA-835B-B40C-8CE8-88E4851B0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9725F-ECC7-DC3D-AC55-0F2ECF484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260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62903-EBA0-51A7-DA80-9E1919168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0E812E-4AE1-E1F5-FA4D-503478D07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679FF-7686-7BAA-4DDF-DB5989198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pPr/>
              <a:t>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22B09-DD08-4D6C-B276-944A37564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78FE4-0EA4-4AD8-D673-3B9E34ED5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598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81527-4F5D-0000-2DC1-F58FFA4EB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91717-9741-3C0A-A13F-AB48E9E405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599358-4945-C101-2899-FA71D8A751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841A64-3E90-D3A5-73E7-4ABBA5862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2C4E0B-4750-442C-35C1-EBABA4B1D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85B6EB-AE58-36B7-14B3-4BD59177C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26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0B57D-95D1-3266-A8BF-0E058999C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06267E-09DA-3AD0-1759-7E2F492910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ADBBE1-5D18-A404-3ED8-D399DDCE3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B35D02-6453-B614-1543-1E1E135EA0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F21E08-573C-EBA3-3E7B-4CBB17F487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837B48-86FE-14B4-6A45-1021966A3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B3BFF4-9B6B-827B-56C3-F1003BF51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A67702-AB7A-6EB5-C86A-EA55915BF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40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B042C-BD7D-9588-C5CA-CAFCACEC9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B6155E-0B37-25F5-74B9-13F7FB1C2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30EEE5-C662-9AD7-ED19-D97CCEABF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9CC981-7B90-8CE1-70DE-5D4C01362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058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8A554D-850C-4188-62F0-705E2407E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FD03AC-44EE-BA36-8EBA-4D5B908DE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6AAFB8-2BE8-5CE2-6CD7-2589ED964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9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B008A-4858-DBD2-F075-E0BE6028C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06B8D-FF08-AC37-3BE9-46E4487BF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BD9158-C492-3341-EFC9-673B6D7932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C6BEF6-AFEC-92CE-E309-D354C7721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0B4169-8D2E-20D3-1A9B-AA23A23B4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05565C-7C81-C545-3FD4-376625E23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21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2193E-9B81-08DB-C67E-9C29F03D0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8E7BA2-5957-58B5-C737-5DA04A2907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B38EB9-218C-A515-2F90-4E86AD7D97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0600BF-C245-2061-2304-27D50CB44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E7FE19-9B55-4BB7-043F-CA01E18CA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BC2E1E-5376-3506-7710-51A4E8DBD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BDD6572-534D-5A2C-54B1-DAD9F2FB426D}"/>
              </a:ext>
            </a:extLst>
          </p:cNvPr>
          <p:cNvSpPr/>
          <p:nvPr userDrawn="1"/>
        </p:nvSpPr>
        <p:spPr>
          <a:xfrm>
            <a:off x="8153400" y="0"/>
            <a:ext cx="403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097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C221D8-6B5D-A5D6-BBD8-B28BD46ED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AADE19-CA77-E581-541E-498DF8A00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E4169-2C1A-780E-2C11-3FA688FCE8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C0096-1860-4642-9CD2-0079EA5E7CD1}" type="datetimeFigureOut">
              <a:rPr lang="en-US" smtClean="0"/>
              <a:pPr/>
              <a:t>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0E1BB-C802-BC57-ADF5-1E29325B3D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792679-6C00-A97B-9938-9E6B1CE883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151B0C-5A69-B1BF-79C5-DB9A4F6A582B}"/>
              </a:ext>
            </a:extLst>
          </p:cNvPr>
          <p:cNvSpPr/>
          <p:nvPr userDrawn="1"/>
        </p:nvSpPr>
        <p:spPr>
          <a:xfrm>
            <a:off x="0" y="6583680"/>
            <a:ext cx="12192000" cy="2743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96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1524006" y="-18466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0244" name="Rectangle 2"/>
          <p:cNvSpPr>
            <a:spLocks noChangeArrowheads="1"/>
          </p:cNvSpPr>
          <p:nvPr/>
        </p:nvSpPr>
        <p:spPr bwMode="auto">
          <a:xfrm>
            <a:off x="1524006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524005" y="-18466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1524006" y="-18466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1524006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1524005" y="-18466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E8FD6E6-7E8C-41D9-B6E1-680ED94E5CFF}"/>
              </a:ext>
            </a:extLst>
          </p:cNvPr>
          <p:cNvSpPr/>
          <p:nvPr/>
        </p:nvSpPr>
        <p:spPr>
          <a:xfrm>
            <a:off x="479376" y="60880"/>
            <a:ext cx="11233248" cy="4330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n-ea"/>
                <a:cs typeface="+mn-cs"/>
              </a:rPr>
              <a:t>THE BEATING CRIME PLAN – QUARTERLY UPDATE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0BC0AFC-2091-4209-BE06-C55BDEADF0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096259"/>
              </p:ext>
            </p:extLst>
          </p:nvPr>
        </p:nvGraphicFramePr>
        <p:xfrm>
          <a:off x="277956" y="825830"/>
          <a:ext cx="6839718" cy="1503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3303">
                  <a:extLst>
                    <a:ext uri="{9D8B030D-6E8A-4147-A177-3AD203B41FA5}">
                      <a16:colId xmlns:a16="http://schemas.microsoft.com/office/drawing/2014/main" val="2988715035"/>
                    </a:ext>
                  </a:extLst>
                </a:gridCol>
                <a:gridCol w="1191383">
                  <a:extLst>
                    <a:ext uri="{9D8B030D-6E8A-4147-A177-3AD203B41FA5}">
                      <a16:colId xmlns:a16="http://schemas.microsoft.com/office/drawing/2014/main" val="1620003911"/>
                    </a:ext>
                  </a:extLst>
                </a:gridCol>
                <a:gridCol w="1271016">
                  <a:extLst>
                    <a:ext uri="{9D8B030D-6E8A-4147-A177-3AD203B41FA5}">
                      <a16:colId xmlns:a16="http://schemas.microsoft.com/office/drawing/2014/main" val="3262477995"/>
                    </a:ext>
                  </a:extLst>
                </a:gridCol>
                <a:gridCol w="1161288">
                  <a:extLst>
                    <a:ext uri="{9D8B030D-6E8A-4147-A177-3AD203B41FA5}">
                      <a16:colId xmlns:a16="http://schemas.microsoft.com/office/drawing/2014/main" val="3333776640"/>
                    </a:ext>
                  </a:extLst>
                </a:gridCol>
                <a:gridCol w="1252728">
                  <a:extLst>
                    <a:ext uri="{9D8B030D-6E8A-4147-A177-3AD203B41FA5}">
                      <a16:colId xmlns:a16="http://schemas.microsoft.com/office/drawing/2014/main" val="3763957751"/>
                    </a:ext>
                  </a:extLst>
                </a:gridCol>
              </a:tblGrid>
              <a:tr h="4120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Neighbourhood Crime: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Against Baseline RY to Sep 24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Direction of Travel 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England &amp; Wales Average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Most Similar Force Average 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1457415"/>
                  </a:ext>
                </a:extLst>
              </a:tr>
              <a:tr h="2174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Total Neighbourhood Crime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-34%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-19%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-26%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1387515"/>
                  </a:ext>
                </a:extLst>
              </a:tr>
              <a:tr h="2048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effectLst/>
                          <a:latin typeface="+mn-lt"/>
                        </a:rPr>
                        <a:t>Robbery</a:t>
                      </a:r>
                      <a:endParaRPr lang="en-GB" sz="12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-44%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-18%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-20%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0896514"/>
                  </a:ext>
                </a:extLst>
              </a:tr>
              <a:tr h="2174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effectLst/>
                          <a:latin typeface="+mn-lt"/>
                        </a:rPr>
                        <a:t>Theft</a:t>
                      </a:r>
                      <a:endParaRPr lang="en-GB" sz="12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-28%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Decline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+29%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-35%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1257587"/>
                  </a:ext>
                </a:extLst>
              </a:tr>
              <a:tr h="2346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effectLst/>
                          <a:latin typeface="+mn-lt"/>
                        </a:rPr>
                        <a:t>Vehicle Crime</a:t>
                      </a:r>
                      <a:endParaRPr lang="en-GB" sz="12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-29%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-22%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5497446"/>
                  </a:ext>
                </a:extLst>
              </a:tr>
              <a:tr h="2174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effectLst/>
                          <a:latin typeface="+mn-lt"/>
                        </a:rPr>
                        <a:t>Burglary</a:t>
                      </a:r>
                      <a:endParaRPr lang="en-GB" sz="12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-43%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-36%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-34%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357798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6CC33EB-3FEB-46BE-AF78-BE8B35306B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6319412"/>
              </p:ext>
            </p:extLst>
          </p:nvPr>
        </p:nvGraphicFramePr>
        <p:xfrm>
          <a:off x="277956" y="2500008"/>
          <a:ext cx="6967904" cy="14750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17732">
                  <a:extLst>
                    <a:ext uri="{9D8B030D-6E8A-4147-A177-3AD203B41FA5}">
                      <a16:colId xmlns:a16="http://schemas.microsoft.com/office/drawing/2014/main" val="413326373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14582801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383448681"/>
                    </a:ext>
                  </a:extLst>
                </a:gridCol>
                <a:gridCol w="923925">
                  <a:extLst>
                    <a:ext uri="{9D8B030D-6E8A-4147-A177-3AD203B41FA5}">
                      <a16:colId xmlns:a16="http://schemas.microsoft.com/office/drawing/2014/main" val="3519425693"/>
                    </a:ext>
                  </a:extLst>
                </a:gridCol>
                <a:gridCol w="1083147">
                  <a:extLst>
                    <a:ext uri="{9D8B030D-6E8A-4147-A177-3AD203B41FA5}">
                      <a16:colId xmlns:a16="http://schemas.microsoft.com/office/drawing/2014/main" val="901184452"/>
                    </a:ext>
                  </a:extLst>
                </a:gridCol>
              </a:tblGrid>
              <a:tr h="3647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Serious Violence: </a:t>
                      </a:r>
                      <a:endParaRPr lang="en-GB" sz="12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Previous 12 months</a:t>
                      </a:r>
                      <a:endParaRPr lang="en-GB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 recent 12 months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Direction of Travel </a:t>
                      </a:r>
                      <a:endParaRPr lang="en-GB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England &amp; Wales Average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1477522"/>
                  </a:ext>
                </a:extLst>
              </a:tr>
              <a:tr h="2184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NHS Sharps Injury Admissions  (RY Jun 24)</a:t>
                      </a:r>
                      <a:endParaRPr lang="en-GB" sz="12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-28%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-22%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-23%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259693"/>
                  </a:ext>
                </a:extLst>
              </a:tr>
              <a:tr h="2184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NHS Sharps Injury U25 Admissions </a:t>
                      </a: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(RY Jun 24)</a:t>
                      </a:r>
                      <a:endParaRPr lang="en-GB" sz="12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-29%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-29%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-31%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5744302"/>
                  </a:ext>
                </a:extLst>
              </a:tr>
              <a:tr h="2184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Offences involving Firearms (RY Jun 24)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+3%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-11%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3144226"/>
                  </a:ext>
                </a:extLst>
              </a:tr>
              <a:tr h="2184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Violence with Injury (RY Sep 24)</a:t>
                      </a:r>
                      <a:endParaRPr lang="en-GB" sz="1200" b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-14%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-17%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0387849"/>
                  </a:ext>
                </a:extLst>
              </a:tr>
              <a:tr h="2184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Robbery (RY Sep 24)</a:t>
                      </a:r>
                      <a:endParaRPr lang="en-GB" sz="12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-42%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-45%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-11%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554991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84252DF-3C9E-40AD-9972-48D5E27EC0C0}"/>
              </a:ext>
            </a:extLst>
          </p:cNvPr>
          <p:cNvSpPr txBox="1"/>
          <p:nvPr/>
        </p:nvSpPr>
        <p:spPr>
          <a:xfrm>
            <a:off x="7429500" y="825831"/>
            <a:ext cx="4475988" cy="14311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/>
              <a:t>Burglary, vehicle and Total NHC are stable on the previous period.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/>
              <a:t>Above the England &amp; Wales average for all types of NHC crime.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/>
              <a:t>With the exception of Theft all other crime types are above the Most Similar Force average.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12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4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11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5F0AB0B-FB43-4770-BDD9-7484CD305626}"/>
              </a:ext>
            </a:extLst>
          </p:cNvPr>
          <p:cNvSpPr txBox="1"/>
          <p:nvPr/>
        </p:nvSpPr>
        <p:spPr>
          <a:xfrm>
            <a:off x="7429500" y="2507304"/>
            <a:ext cx="4475986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/>
              <a:t>Sharps Injury (NHS) – Improve on previous reporting period for all, U25 is below the England &amp; Wales average. but still seeing a reduction.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firearms</a:t>
            </a:r>
            <a: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  <a:t> offences has decreased on previous reporting period and below the England &amp; Wales Average.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Violence with Injury and robbery continue to decrease and above the </a:t>
            </a:r>
            <a: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  <a:t>England &amp; Wales Average</a:t>
            </a: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997B001-AEF3-446B-8BF1-553234FD3B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2060336"/>
              </p:ext>
            </p:extLst>
          </p:nvPr>
        </p:nvGraphicFramePr>
        <p:xfrm>
          <a:off x="264239" y="5586700"/>
          <a:ext cx="6984286" cy="6471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02711">
                  <a:extLst>
                    <a:ext uri="{9D8B030D-6E8A-4147-A177-3AD203B41FA5}">
                      <a16:colId xmlns:a16="http://schemas.microsoft.com/office/drawing/2014/main" val="3930025320"/>
                    </a:ext>
                  </a:extLst>
                </a:gridCol>
                <a:gridCol w="1628775">
                  <a:extLst>
                    <a:ext uri="{9D8B030D-6E8A-4147-A177-3AD203B41FA5}">
                      <a16:colId xmlns:a16="http://schemas.microsoft.com/office/drawing/2014/main" val="1673881367"/>
                    </a:ext>
                  </a:extLst>
                </a:gridCol>
                <a:gridCol w="1590675">
                  <a:extLst>
                    <a:ext uri="{9D8B030D-6E8A-4147-A177-3AD203B41FA5}">
                      <a16:colId xmlns:a16="http://schemas.microsoft.com/office/drawing/2014/main" val="985029419"/>
                    </a:ext>
                  </a:extLst>
                </a:gridCol>
                <a:gridCol w="1762125">
                  <a:extLst>
                    <a:ext uri="{9D8B030D-6E8A-4147-A177-3AD203B41FA5}">
                      <a16:colId xmlns:a16="http://schemas.microsoft.com/office/drawing/2014/main" val="3494976199"/>
                    </a:ext>
                  </a:extLst>
                </a:gridCol>
              </a:tblGrid>
              <a:tr h="2476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RY to May 24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RY to Sep 24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National homicides per million 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2097677"/>
                  </a:ext>
                </a:extLst>
              </a:tr>
              <a:tr h="2643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Homicide 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10.2 per Million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7.8 per Million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8345725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FF31DCC3-29BF-42F6-A012-EB91E078F0D5}"/>
              </a:ext>
            </a:extLst>
          </p:cNvPr>
          <p:cNvSpPr txBox="1"/>
          <p:nvPr/>
        </p:nvSpPr>
        <p:spPr>
          <a:xfrm>
            <a:off x="7429499" y="5586700"/>
            <a:ext cx="4475988" cy="6001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100" dirty="0"/>
              <a:t>Decrease for RY Sep 24, below the England &amp; Wales average of 10.3 per million.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11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3E6F14-5080-5038-6414-65C013C4E135}"/>
              </a:ext>
            </a:extLst>
          </p:cNvPr>
          <p:cNvSpPr txBox="1"/>
          <p:nvPr/>
        </p:nvSpPr>
        <p:spPr>
          <a:xfrm>
            <a:off x="442546" y="532981"/>
            <a:ext cx="95688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/>
              <a:t>Please note: The Home Office have changed the baseline from RY June 2019 to RY December 2019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B6241F3-8936-CF00-F34A-188D94EE45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2270970"/>
              </p:ext>
            </p:extLst>
          </p:nvPr>
        </p:nvGraphicFramePr>
        <p:xfrm>
          <a:off x="264238" y="4159996"/>
          <a:ext cx="6853436" cy="1285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02274">
                  <a:extLst>
                    <a:ext uri="{9D8B030D-6E8A-4147-A177-3AD203B41FA5}">
                      <a16:colId xmlns:a16="http://schemas.microsoft.com/office/drawing/2014/main" val="928224460"/>
                    </a:ext>
                  </a:extLst>
                </a:gridCol>
                <a:gridCol w="1617054">
                  <a:extLst>
                    <a:ext uri="{9D8B030D-6E8A-4147-A177-3AD203B41FA5}">
                      <a16:colId xmlns:a16="http://schemas.microsoft.com/office/drawing/2014/main" val="2412999241"/>
                    </a:ext>
                  </a:extLst>
                </a:gridCol>
                <a:gridCol w="1617054">
                  <a:extLst>
                    <a:ext uri="{9D8B030D-6E8A-4147-A177-3AD203B41FA5}">
                      <a16:colId xmlns:a16="http://schemas.microsoft.com/office/drawing/2014/main" val="3262110242"/>
                    </a:ext>
                  </a:extLst>
                </a:gridCol>
                <a:gridCol w="1617054">
                  <a:extLst>
                    <a:ext uri="{9D8B030D-6E8A-4147-A177-3AD203B41FA5}">
                      <a16:colId xmlns:a16="http://schemas.microsoft.com/office/drawing/2014/main" val="3878396482"/>
                    </a:ext>
                  </a:extLst>
                </a:gridCol>
              </a:tblGrid>
              <a:tr h="4117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Drugs</a:t>
                      </a:r>
                      <a:endParaRPr lang="en-GB" sz="12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Against Baseline RY to Sep 24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England &amp; Wales Ave.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RY to Sep 24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Most Similar Force  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RY to Sep 24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9502143"/>
                  </a:ext>
                </a:extLst>
              </a:tr>
              <a:tr h="2172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 Drug crime</a:t>
                      </a:r>
                      <a:endParaRPr lang="en-GB" sz="12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+49%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+2%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5458659"/>
                  </a:ext>
                </a:extLst>
              </a:tr>
              <a:tr h="2047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Trafficking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+104%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+63%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+49%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7184838"/>
                  </a:ext>
                </a:extLst>
              </a:tr>
              <a:tr h="2172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Possession</a:t>
                      </a:r>
                      <a:endParaRPr lang="en-GB" sz="1200" b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+66%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+11%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2893029"/>
                  </a:ext>
                </a:extLst>
              </a:tr>
              <a:tr h="2344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Cannabis possession</a:t>
                      </a:r>
                      <a:endParaRPr lang="en-GB" sz="1200" b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+13%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-18%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553670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9BF167B-76F6-19CC-4BFE-DE4AB2851D4B}"/>
              </a:ext>
            </a:extLst>
          </p:cNvPr>
          <p:cNvSpPr txBox="1"/>
          <p:nvPr/>
        </p:nvSpPr>
        <p:spPr>
          <a:xfrm>
            <a:off x="7429500" y="4160809"/>
            <a:ext cx="4475988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Drug related recorded crime can be attributed to proactive policing activity , levels and trends should not be considered a measure of criminal activity.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Above the England &amp; Wales average and Most similar forces average.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637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1_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BD18C2CDB33D469BF3422450248DD0" ma:contentTypeVersion="23" ma:contentTypeDescription="Create a new document." ma:contentTypeScope="" ma:versionID="34f894826a282c9a797c5163d041d19d">
  <xsd:schema xmlns:xsd="http://www.w3.org/2001/XMLSchema" xmlns:xs="http://www.w3.org/2001/XMLSchema" xmlns:p="http://schemas.microsoft.com/office/2006/metadata/properties" xmlns:ns2="12027084-fd86-4dce-99a2-a4f647ec8a2b" xmlns:ns3="7a5b49a6-b746-41bd-866f-d8359e45cde9" targetNamespace="http://schemas.microsoft.com/office/2006/metadata/properties" ma:root="true" ma:fieldsID="27f21e1fa73dd05cbc863c0745732f06" ns2:_="" ns3:_="">
    <xsd:import namespace="12027084-fd86-4dce-99a2-a4f647ec8a2b"/>
    <xsd:import namespace="7a5b49a6-b746-41bd-866f-d8359e45cde9"/>
    <xsd:element name="properties">
      <xsd:complexType>
        <xsd:sequence>
          <xsd:element name="documentManagement">
            <xsd:complexType>
              <xsd:all>
                <xsd:element ref="ns2:_Flow_SignoffStatus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ReviewDate" minOccurs="0"/>
                <xsd:element ref="ns2:PersonalData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027084-fd86-4dce-99a2-a4f647ec8a2b" elementFormDefault="qualified">
    <xsd:import namespace="http://schemas.microsoft.com/office/2006/documentManagement/types"/>
    <xsd:import namespace="http://schemas.microsoft.com/office/infopath/2007/PartnerControls"/>
    <xsd:element name="_Flow_SignoffStatus" ma:index="2" nillable="true" ma:displayName="Sign-off status" ma:internalName="Sign_x002d_off_x0020_status" ma:readOnly="false">
      <xsd:simpleType>
        <xsd:restriction base="dms:Text"/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hidden="true" ma:internalName="MediaServiceKeyPoints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hidden="true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hidden="true" ma:internalName="MediaServiceOCR" ma:readOnly="true">
      <xsd:simpleType>
        <xsd:restriction base="dms:Note"/>
      </xsd:simpleType>
    </xsd:element>
    <xsd:element name="ReviewDate" ma:index="21" nillable="true" ma:displayName="Review Date" ma:format="DateOnly" ma:internalName="ReviewDate">
      <xsd:simpleType>
        <xsd:restriction base="dms:DateTime"/>
      </xsd:simpleType>
    </xsd:element>
    <xsd:element name="PersonalData" ma:index="22" nillable="true" ma:displayName="Personal Data" ma:format="Dropdown" ma:internalName="PersonalData">
      <xsd:simpleType>
        <xsd:restriction base="dms:Choice">
          <xsd:enumeration value="Yes"/>
          <xsd:enumeration value="No"/>
        </xsd:restriction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599ab7-55e5-40db-9431-276631c6cd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5b49a6-b746-41bd-866f-d8359e45cde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hidden="true" ma:internalName="SharedWithDetails" ma:readOnly="true">
      <xsd:simpleType>
        <xsd:restriction base="dms:Note"/>
      </xsd:simpleType>
    </xsd:element>
    <xsd:element name="TaxCatchAll" ma:index="25" nillable="true" ma:displayName="Taxonomy Catch All Column" ma:hidden="true" ma:list="{e00bc360-1c6a-4189-a60a-d7bb50c7f90d}" ma:internalName="TaxCatchAll" ma:showField="CatchAllData" ma:web="7a5b49a6-b746-41bd-866f-d8359e45cd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027084-fd86-4dce-99a2-a4f647ec8a2b">
      <Terms xmlns="http://schemas.microsoft.com/office/infopath/2007/PartnerControls"/>
    </lcf76f155ced4ddcb4097134ff3c332f>
    <PersonalData xmlns="12027084-fd86-4dce-99a2-a4f647ec8a2b" xsi:nil="true"/>
    <ReviewDate xmlns="12027084-fd86-4dce-99a2-a4f647ec8a2b" xsi:nil="true"/>
    <TaxCatchAll xmlns="7a5b49a6-b746-41bd-866f-d8359e45cde9" xsi:nil="true"/>
    <_Flow_SignoffStatus xmlns="12027084-fd86-4dce-99a2-a4f647ec8a2b" xsi:nil="true"/>
  </documentManagement>
</p:properties>
</file>

<file path=customXml/itemProps1.xml><?xml version="1.0" encoding="utf-8"?>
<ds:datastoreItem xmlns:ds="http://schemas.openxmlformats.org/officeDocument/2006/customXml" ds:itemID="{0A2F5C92-FA90-4420-8D18-CE42F780A290}"/>
</file>

<file path=customXml/itemProps2.xml><?xml version="1.0" encoding="utf-8"?>
<ds:datastoreItem xmlns:ds="http://schemas.openxmlformats.org/officeDocument/2006/customXml" ds:itemID="{615BC608-1FA2-40F9-AFF9-E26F7B4713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1D24737-A428-448E-AD4D-9F2F319A95A7}">
  <ds:schemaRefs>
    <ds:schemaRef ds:uri="http://schemas.microsoft.com/office/2006/metadata/properties"/>
    <ds:schemaRef ds:uri="http://schemas.microsoft.com/office/infopath/2007/PartnerControls"/>
    <ds:schemaRef ds:uri="aa22a3a1-445a-4572-8220-a14023ca079c"/>
    <ds:schemaRef ds:uri="14436c87-028e-4f76-ab22-05938cacf4c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459</Words>
  <Application>Microsoft Office PowerPoint</Application>
  <PresentationFormat>Widescreen</PresentationFormat>
  <Paragraphs>104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Hayley Goff 46055846</dc:creator>
  <cp:lastModifiedBy>Hayley Goff 46055846</cp:lastModifiedBy>
  <cp:revision>6</cp:revision>
  <dcterms:created xsi:type="dcterms:W3CDTF">2023-11-08T09:32:40Z</dcterms:created>
  <dcterms:modified xsi:type="dcterms:W3CDTF">2025-01-17T13:47:23Z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f716d1d-13e1-4569-9dd0-bef6621415c1_Enabled">
    <vt:lpwstr>true</vt:lpwstr>
  </property>
  <property fmtid="{D5CDD505-2E9C-101B-9397-08002B2CF9AE}" pid="3" name="MSIP_Label_8f716d1d-13e1-4569-9dd0-bef6621415c1_SetDate">
    <vt:lpwstr>2023-11-08T16:21:23Z</vt:lpwstr>
  </property>
  <property fmtid="{D5CDD505-2E9C-101B-9397-08002B2CF9AE}" pid="4" name="MSIP_Label_8f716d1d-13e1-4569-9dd0-bef6621415c1_Method">
    <vt:lpwstr>Standard</vt:lpwstr>
  </property>
  <property fmtid="{D5CDD505-2E9C-101B-9397-08002B2CF9AE}" pid="5" name="MSIP_Label_8f716d1d-13e1-4569-9dd0-bef6621415c1_Name">
    <vt:lpwstr>OFFICIAL</vt:lpwstr>
  </property>
  <property fmtid="{D5CDD505-2E9C-101B-9397-08002B2CF9AE}" pid="6" name="MSIP_Label_8f716d1d-13e1-4569-9dd0-bef6621415c1_SiteId">
    <vt:lpwstr>f31b07f0-9cf9-40db-964d-6ff986a97e3d</vt:lpwstr>
  </property>
  <property fmtid="{D5CDD505-2E9C-101B-9397-08002B2CF9AE}" pid="7" name="MSIP_Label_8f716d1d-13e1-4569-9dd0-bef6621415c1_ActionId">
    <vt:lpwstr>3dd4ea56-712b-4546-8cdd-1ededdb6a6bc</vt:lpwstr>
  </property>
  <property fmtid="{D5CDD505-2E9C-101B-9397-08002B2CF9AE}" pid="8" name="MSIP_Label_8f716d1d-13e1-4569-9dd0-bef6621415c1_ContentBits">
    <vt:lpwstr>0</vt:lpwstr>
  </property>
  <property fmtid="{D5CDD505-2E9C-101B-9397-08002B2CF9AE}" pid="9" name="ContentTypeId">
    <vt:lpwstr>0x01010079BD18C2CDB33D469BF3422450248DD0</vt:lpwstr>
  </property>
  <property fmtid="{D5CDD505-2E9C-101B-9397-08002B2CF9AE}" pid="10" name="MediaServiceImageTags">
    <vt:lpwstr/>
  </property>
</Properties>
</file>