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5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567519-8203-4817-9FB9-411904EEE0EE}" v="6" dt="2024-11-13T10:13:33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72F2-BE70-4B77-9BD2-DE024CC9863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9F775-E5CC-4016-8CCF-ACF65A179B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6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DBA58-AE56-4A1A-B6A3-ECCE8A7D8C6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03200" y="815975"/>
            <a:ext cx="7123113" cy="4006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303" y="5066659"/>
            <a:ext cx="4902135" cy="48214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note</a:t>
            </a:r>
          </a:p>
          <a:p>
            <a:pPr rtl="0" eaLnBrk="1" fontAlgn="b" latinLnBrk="0" hangingPunct="1"/>
            <a:endParaRPr lang="en-GB" sz="1200" b="1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585E-7673-37FD-556E-C748D1028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96F6D-A049-4D6A-AAD4-B9E08903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43682-989C-57F0-D4F7-F7D1FB7C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2AA9B-9D45-1CE7-45A2-9BE34336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5A932-BD73-21FA-E1B2-708B7ECF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74887-23E5-66C7-989C-593E3E72BB77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8404-8254-379E-9D7E-38305907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96C90-3E92-59E8-57B5-06C84740B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73ABE-401C-AA6F-537B-EF98B33E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6CA2-BA5E-F53D-3993-80F64B6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E158-A643-D226-EE88-B387AA95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C685D-F39B-4867-6D58-6E9F20AA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2B70-F056-4A46-40A5-3F72C6ADA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B660-804D-72C5-7C58-563688C9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1DAF6-FD0B-2FEA-6426-E2EBE7E6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5DB8-9768-3220-93C1-E6A96C41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6309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329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5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286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9538-158E-2402-323F-0E17F07E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47F3-4778-3F58-6236-1768AE54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E766-3F60-EA20-141C-BD3BD701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9BBA-835B-B40C-8CE8-88E4851B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725F-ECC7-DC3D-AC55-0F2ECF4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2903-EBA0-51A7-DA80-9E191916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E812E-4AE1-E1F5-FA4D-503478D0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9FF-7686-7BAA-4DDF-DB598919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22B09-DD08-4D6C-B276-944A3756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78FE4-0EA4-4AD8-D673-3B9E34ED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1527-4F5D-0000-2DC1-F58FFA4E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1717-9741-3C0A-A13F-AB48E9E40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99358-4945-C101-2899-FA71D8A75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1A64-3E90-D3A5-73E7-4ABBA58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4E0B-4750-442C-35C1-EBABA4B1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B6EB-AE58-36B7-14B3-4BD59177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B57D-95D1-3266-A8BF-0E058999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6267E-09DA-3AD0-1759-7E2F49291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DBBE1-5D18-A404-3ED8-D399DDCE3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B35D02-6453-B614-1543-1E1E135EA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21E08-573C-EBA3-3E7B-4CBB17F4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7B48-86FE-14B4-6A45-1021966A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3BFF4-9B6B-827B-56C3-F1003BF5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7702-AB7A-6EB5-C86A-EA55915B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42C-BD7D-9588-C5CA-CAFCACEC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6155E-0B37-25F5-74B9-13F7FB1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0EEE5-C662-9AD7-ED19-D97CCEAB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C981-7B90-8CE1-70DE-5D4C013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A554D-850C-4188-62F0-705E2407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D03AC-44EE-BA36-8EBA-4D5B908D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AAFB8-2BE8-5CE2-6CD7-2589ED96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B008A-4858-DBD2-F075-E0BE6028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06B8D-FF08-AC37-3BE9-46E4487BF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9158-C492-3341-EFC9-673B6D79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BEF6-AFEC-92CE-E309-D354C772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4169-8D2E-20D3-1A9B-AA23A23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5565C-7C81-C545-3FD4-376625E23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193E-9B81-08DB-C67E-9C29F03D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E7BA2-5957-58B5-C737-5DA04A290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38EB9-218C-A515-2F90-4E86AD7D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BF-C245-2061-2304-27D50CB4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7FE19-9B55-4BB7-043F-CA01E18C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C2E1E-5376-3506-7710-51A4E8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6572-534D-5A2C-54B1-DAD9F2FB426D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21D8-6B5D-A5D6-BBD8-B28BD46E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ADE19-CA77-E581-541E-498DF8A0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E4169-2C1A-780E-2C11-3FA688FCE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E1BB-C802-BC57-ADF5-1E29325B3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2679-6C00-A97B-9938-9E6B1CE88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51B0C-5A69-B1BF-79C5-DB9A4F6A582B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8FD6E6-7E8C-41D9-B6E1-680ED94E5CFF}"/>
              </a:ext>
            </a:extLst>
          </p:cNvPr>
          <p:cNvSpPr/>
          <p:nvPr/>
        </p:nvSpPr>
        <p:spPr>
          <a:xfrm>
            <a:off x="479376" y="60880"/>
            <a:ext cx="11233248" cy="43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THE BEATING CRIME PLAN – QUARTERLY UPDATE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BC0AFC-2091-4209-BE06-C55BDEADF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191517"/>
              </p:ext>
            </p:extLst>
          </p:nvPr>
        </p:nvGraphicFramePr>
        <p:xfrm>
          <a:off x="277956" y="825830"/>
          <a:ext cx="6839718" cy="150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303">
                  <a:extLst>
                    <a:ext uri="{9D8B030D-6E8A-4147-A177-3AD203B41FA5}">
                      <a16:colId xmlns:a16="http://schemas.microsoft.com/office/drawing/2014/main" val="2988715035"/>
                    </a:ext>
                  </a:extLst>
                </a:gridCol>
                <a:gridCol w="1191383">
                  <a:extLst>
                    <a:ext uri="{9D8B030D-6E8A-4147-A177-3AD203B41FA5}">
                      <a16:colId xmlns:a16="http://schemas.microsoft.com/office/drawing/2014/main" val="1620003911"/>
                    </a:ext>
                  </a:extLst>
                </a:gridCol>
                <a:gridCol w="1271016">
                  <a:extLst>
                    <a:ext uri="{9D8B030D-6E8A-4147-A177-3AD203B41FA5}">
                      <a16:colId xmlns:a16="http://schemas.microsoft.com/office/drawing/2014/main" val="3262477995"/>
                    </a:ext>
                  </a:extLst>
                </a:gridCol>
                <a:gridCol w="1161288">
                  <a:extLst>
                    <a:ext uri="{9D8B030D-6E8A-4147-A177-3AD203B41FA5}">
                      <a16:colId xmlns:a16="http://schemas.microsoft.com/office/drawing/2014/main" val="3333776640"/>
                    </a:ext>
                  </a:extLst>
                </a:gridCol>
                <a:gridCol w="1252728">
                  <a:extLst>
                    <a:ext uri="{9D8B030D-6E8A-4147-A177-3AD203B41FA5}">
                      <a16:colId xmlns:a16="http://schemas.microsoft.com/office/drawing/2014/main" val="3763957751"/>
                    </a:ext>
                  </a:extLst>
                </a:gridCol>
              </a:tblGrid>
              <a:tr h="412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Neighbourhood Crime: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Against Baseline RY to Jun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Direction of Travel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457415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Total Neighbourhood Crime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387515"/>
                  </a:ext>
                </a:extLst>
              </a:tr>
              <a:tr h="2048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Robbery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896514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Theft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257587"/>
                  </a:ext>
                </a:extLst>
              </a:tr>
              <a:tr h="234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Vehicle Crime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497446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Burglary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35779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CC33EB-3FEB-46BE-AF78-BE8B35306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180616"/>
              </p:ext>
            </p:extLst>
          </p:nvPr>
        </p:nvGraphicFramePr>
        <p:xfrm>
          <a:off x="277956" y="2500008"/>
          <a:ext cx="6967904" cy="1475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7732">
                  <a:extLst>
                    <a:ext uri="{9D8B030D-6E8A-4147-A177-3AD203B41FA5}">
                      <a16:colId xmlns:a16="http://schemas.microsoft.com/office/drawing/2014/main" val="413326373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145828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83448681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3519425693"/>
                    </a:ext>
                  </a:extLst>
                </a:gridCol>
                <a:gridCol w="1083147">
                  <a:extLst>
                    <a:ext uri="{9D8B030D-6E8A-4147-A177-3AD203B41FA5}">
                      <a16:colId xmlns:a16="http://schemas.microsoft.com/office/drawing/2014/main" val="901184452"/>
                    </a:ext>
                  </a:extLst>
                </a:gridCol>
              </a:tblGrid>
              <a:tr h="364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Serious Violence: 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Previous 12 months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recent 12 months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Direction of Travel 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147752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NHS Sharps Injury Admissions  (RY Apr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59693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NHS Sharps Injury U25 Admissions </a:t>
                      </a: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(RY Apr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574430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Offences involving Firearms (RY Mar 24)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144226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Violence with Injury (RY June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0387849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Robbery (RY Jun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5499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84252DF-3C9E-40AD-9972-48D5E27EC0C0}"/>
              </a:ext>
            </a:extLst>
          </p:cNvPr>
          <p:cNvSpPr txBox="1"/>
          <p:nvPr/>
        </p:nvSpPr>
        <p:spPr>
          <a:xfrm>
            <a:off x="7429500" y="825831"/>
            <a:ext cx="4475988" cy="14311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Burglary, Robbery and Total Neighbourhood Crime (NHC) are stable on the previous period.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Above the England &amp; Wales average for all types of NHC crime.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With the exception of Theft all other crime types are above the Most Similar Force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F0AB0B-FB43-4770-BDD9-7484CD305626}"/>
              </a:ext>
            </a:extLst>
          </p:cNvPr>
          <p:cNvSpPr txBox="1"/>
          <p:nvPr/>
        </p:nvSpPr>
        <p:spPr>
          <a:xfrm>
            <a:off x="7429500" y="2507304"/>
            <a:ext cx="4475986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Sharps Injury (NHS) – Improve on previous reporting period for all, U25 is below the England &amp; Wales average. but still seeing a reduction.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firearms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 offences has decreased on previous reporting period and above the England &amp; Wales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 with Injury and robbery continue to decrease and above the 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England &amp; Wales Average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97B001-AEF3-446B-8BF1-553234FD3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581050"/>
              </p:ext>
            </p:extLst>
          </p:nvPr>
        </p:nvGraphicFramePr>
        <p:xfrm>
          <a:off x="264239" y="5586700"/>
          <a:ext cx="6984286" cy="647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711">
                  <a:extLst>
                    <a:ext uri="{9D8B030D-6E8A-4147-A177-3AD203B41FA5}">
                      <a16:colId xmlns:a16="http://schemas.microsoft.com/office/drawing/2014/main" val="3930025320"/>
                    </a:ext>
                  </a:extLst>
                </a:gridCol>
                <a:gridCol w="1628775">
                  <a:extLst>
                    <a:ext uri="{9D8B030D-6E8A-4147-A177-3AD203B41FA5}">
                      <a16:colId xmlns:a16="http://schemas.microsoft.com/office/drawing/2014/main" val="1673881367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985029419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3494976199"/>
                    </a:ext>
                  </a:extLst>
                </a:gridCol>
              </a:tblGrid>
              <a:tr h="24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March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May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National homicides per million 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2097677"/>
                  </a:ext>
                </a:extLst>
              </a:tr>
              <a:tr h="264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Homicide 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34572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F31DCC3-29BF-42F6-A012-EB91E078F0D5}"/>
              </a:ext>
            </a:extLst>
          </p:cNvPr>
          <p:cNvSpPr txBox="1"/>
          <p:nvPr/>
        </p:nvSpPr>
        <p:spPr>
          <a:xfrm>
            <a:off x="7429499" y="5586700"/>
            <a:ext cx="4475988" cy="6001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100" dirty="0"/>
              <a:t>Slight increase for RY May 24, above the national average of 9.84.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number of homicides are higher for </a:t>
            </a:r>
            <a:r>
              <a:rPr lang="en-GB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RY May </a:t>
            </a: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24 (19) compared to the baseline (12).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E6F14-5080-5038-6414-65C013C4E135}"/>
              </a:ext>
            </a:extLst>
          </p:cNvPr>
          <p:cNvSpPr txBox="1"/>
          <p:nvPr/>
        </p:nvSpPr>
        <p:spPr>
          <a:xfrm>
            <a:off x="442546" y="532981"/>
            <a:ext cx="9568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/>
              <a:t>Please note: The Home Office have changed the baseline from RY June 2019 to RY December 2019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6241F3-8936-CF00-F34A-188D94EE4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832146"/>
              </p:ext>
            </p:extLst>
          </p:nvPr>
        </p:nvGraphicFramePr>
        <p:xfrm>
          <a:off x="264238" y="4159996"/>
          <a:ext cx="6853436" cy="1285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274">
                  <a:extLst>
                    <a:ext uri="{9D8B030D-6E8A-4147-A177-3AD203B41FA5}">
                      <a16:colId xmlns:a16="http://schemas.microsoft.com/office/drawing/2014/main" val="928224460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2412999241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262110242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878396482"/>
                    </a:ext>
                  </a:extLst>
                </a:gridCol>
              </a:tblGrid>
              <a:tr h="41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Drugs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Against Baseline RY to Jun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All Forces Ave.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Jun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MSG Ave.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Jun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502143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Drug crime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5458659"/>
                  </a:ext>
                </a:extLst>
              </a:tr>
              <a:tr h="204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Trafficking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+88%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184838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2893029"/>
                  </a:ext>
                </a:extLst>
              </a:tr>
              <a:tr h="234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Cannabis 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5367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9BF167B-76F6-19CC-4BFE-DE4AB2851D4B}"/>
              </a:ext>
            </a:extLst>
          </p:cNvPr>
          <p:cNvSpPr txBox="1"/>
          <p:nvPr/>
        </p:nvSpPr>
        <p:spPr>
          <a:xfrm>
            <a:off x="7429500" y="4160809"/>
            <a:ext cx="44759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Drug related recorded crime can be attributed to proactive policing activity , levels and trends should not be considered a measure of criminal activity.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Above the England &amp; Wales average and Most similar forces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3" ma:contentTypeDescription="Create a new document." ma:contentTypeScope="" ma:versionID="804fcaf2c6eda6aaca6ea3bb697f119b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4f965f0bc2e480fc1c9ae0db96fd9ddb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_Flow_SignoffStatus xmlns="12027084-fd86-4dce-99a2-a4f647ec8a2b" xsi:nil="true"/>
  </documentManagement>
</p:properties>
</file>

<file path=customXml/itemProps1.xml><?xml version="1.0" encoding="utf-8"?>
<ds:datastoreItem xmlns:ds="http://schemas.openxmlformats.org/officeDocument/2006/customXml" ds:itemID="{615BC608-1FA2-40F9-AFF9-E26F7B4713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9D8123-E44C-443B-B5B6-881EB56921DB}"/>
</file>

<file path=customXml/itemProps3.xml><?xml version="1.0" encoding="utf-8"?>
<ds:datastoreItem xmlns:ds="http://schemas.openxmlformats.org/officeDocument/2006/customXml" ds:itemID="{51D24737-A428-448E-AD4D-9F2F319A95A7}">
  <ds:schemaRefs>
    <ds:schemaRef ds:uri="http://schemas.microsoft.com/office/2006/metadata/properties"/>
    <ds:schemaRef ds:uri="http://schemas.microsoft.com/office/infopath/2007/PartnerControls"/>
    <ds:schemaRef ds:uri="aa22a3a1-445a-4572-8220-a14023ca079c"/>
    <ds:schemaRef ds:uri="14436c87-028e-4f76-ab22-05938cacf4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477</Words>
  <Application>Microsoft Office PowerPoint</Application>
  <PresentationFormat>Widescreen</PresentationFormat>
  <Paragraphs>105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Goff 46055846</dc:creator>
  <cp:lastModifiedBy>Neil Wickens 46052972</cp:lastModifiedBy>
  <cp:revision>6</cp:revision>
  <dcterms:created xsi:type="dcterms:W3CDTF">2023-11-08T09:32:40Z</dcterms:created>
  <dcterms:modified xsi:type="dcterms:W3CDTF">2024-12-03T17:26:19Z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f716d1d-13e1-4569-9dd0-bef6621415c1_Enabled">
    <vt:lpwstr>true</vt:lpwstr>
  </property>
  <property fmtid="{D5CDD505-2E9C-101B-9397-08002B2CF9AE}" pid="3" name="MSIP_Label_8f716d1d-13e1-4569-9dd0-bef6621415c1_SetDate">
    <vt:lpwstr>2023-11-08T16:21:23Z</vt:lpwstr>
  </property>
  <property fmtid="{D5CDD505-2E9C-101B-9397-08002B2CF9AE}" pid="4" name="MSIP_Label_8f716d1d-13e1-4569-9dd0-bef6621415c1_Method">
    <vt:lpwstr>Standard</vt:lpwstr>
  </property>
  <property fmtid="{D5CDD505-2E9C-101B-9397-08002B2CF9AE}" pid="5" name="MSIP_Label_8f716d1d-13e1-4569-9dd0-bef6621415c1_Name">
    <vt:lpwstr>OFFICIAL</vt:lpwstr>
  </property>
  <property fmtid="{D5CDD505-2E9C-101B-9397-08002B2CF9AE}" pid="6" name="MSIP_Label_8f716d1d-13e1-4569-9dd0-bef6621415c1_SiteId">
    <vt:lpwstr>f31b07f0-9cf9-40db-964d-6ff986a97e3d</vt:lpwstr>
  </property>
  <property fmtid="{D5CDD505-2E9C-101B-9397-08002B2CF9AE}" pid="7" name="MSIP_Label_8f716d1d-13e1-4569-9dd0-bef6621415c1_ActionId">
    <vt:lpwstr>3dd4ea56-712b-4546-8cdd-1ededdb6a6bc</vt:lpwstr>
  </property>
  <property fmtid="{D5CDD505-2E9C-101B-9397-08002B2CF9AE}" pid="8" name="MSIP_Label_8f716d1d-13e1-4569-9dd0-bef6621415c1_ContentBits">
    <vt:lpwstr>0</vt:lpwstr>
  </property>
  <property fmtid="{D5CDD505-2E9C-101B-9397-08002B2CF9AE}" pid="9" name="ContentTypeId">
    <vt:lpwstr>0x01010079BD18C2CDB33D469BF3422450248DD0</vt:lpwstr>
  </property>
  <property fmtid="{D5CDD505-2E9C-101B-9397-08002B2CF9AE}" pid="10" name="MediaServiceImageTags">
    <vt:lpwstr/>
  </property>
</Properties>
</file>